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5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6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80" r:id="rId18"/>
    <p:sldId id="275" r:id="rId19"/>
    <p:sldId id="276" r:id="rId20"/>
    <p:sldId id="278" r:id="rId21"/>
    <p:sldId id="281" r:id="rId22"/>
    <p:sldId id="284" r:id="rId23"/>
    <p:sldId id="285" r:id="rId24"/>
    <p:sldId id="287" r:id="rId25"/>
    <p:sldId id="288" r:id="rId26"/>
    <p:sldId id="263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2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3/13/2022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primarySchool" TargetMode="External"/><Relationship Id="rId7" Type="http://schemas.openxmlformats.org/officeDocument/2006/relationships/hyperlink" Target="https://www.fingram39.ru/materials/nachalnaya-shkola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hyperlink" Target="https://&#1092;&#1080;&#1085;&#1079;&#1085;&#1072;&#1081;&#1082;&#1072;.&#1088;&#1092;/site/abilities-kids" TargetMode="Externa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&#1084;&#1086;&#1085;&#1077;&#1090;&#1082;&#1080;&#1085;&#1099;.&#1088;&#1092;/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bobrenok.oc3.ru/" TargetMode="Externa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679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</a:rPr>
              <a:t>Формы и методы 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формирования </a:t>
            </a:r>
            <a:r>
              <a:rPr lang="ru-RU" sz="4400" b="1" dirty="0" smtClean="0">
                <a:solidFill>
                  <a:srgbClr val="FF0000"/>
                </a:solidFill>
              </a:rPr>
              <a:t>финансовой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грамотности </a:t>
            </a:r>
            <a:r>
              <a:rPr lang="ru-RU" sz="4400" b="1" dirty="0" smtClean="0">
                <a:solidFill>
                  <a:srgbClr val="FF0000"/>
                </a:solidFill>
              </a:rPr>
              <a:t>у 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младших </a:t>
            </a:r>
            <a:r>
              <a:rPr lang="ru-RU" sz="4400" b="1" dirty="0" smtClean="0">
                <a:solidFill>
                  <a:srgbClr val="FF0000"/>
                </a:solidFill>
              </a:rPr>
              <a:t>школьников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6064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МБОУ ООШ № 25 им. </a:t>
            </a:r>
            <a:r>
              <a:rPr lang="ru-RU" sz="2400" b="1" dirty="0" err="1" smtClean="0">
                <a:latin typeface="Cambria" pitchFamily="18" charset="0"/>
              </a:rPr>
              <a:t>Штанева</a:t>
            </a:r>
            <a:r>
              <a:rPr lang="ru-RU" sz="2400" b="1" dirty="0" smtClean="0">
                <a:latin typeface="Cambria" pitchFamily="18" charset="0"/>
              </a:rPr>
              <a:t> Я.И.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4371201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Cambria" pitchFamily="18" charset="0"/>
              </a:rPr>
              <a:t>Педагог внеурочной </a:t>
            </a:r>
          </a:p>
          <a:p>
            <a:pPr algn="r"/>
            <a:r>
              <a:rPr lang="ru-RU" sz="2000" b="1" dirty="0" smtClean="0">
                <a:latin typeface="Cambria" pitchFamily="18" charset="0"/>
              </a:rPr>
              <a:t>деятельности :Балыцкая Т.А.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6631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latin typeface="Cambria" pitchFamily="18" charset="0"/>
              </a:rPr>
              <a:t>2022 </a:t>
            </a:r>
            <a:r>
              <a:rPr lang="ru-RU" b="1" dirty="0" smtClean="0">
                <a:latin typeface="Cambria" pitchFamily="18" charset="0"/>
              </a:rPr>
              <a:t>г</a:t>
            </a:r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8" y="1196752"/>
            <a:ext cx="4601174" cy="3450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88901"/>
            <a:ext cx="5247023" cy="189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95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974135" cy="2222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5732506" cy="25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0364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7" y="3116346"/>
            <a:ext cx="4464495" cy="3156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66" y="3280153"/>
            <a:ext cx="36099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64" y="1196752"/>
            <a:ext cx="5184576" cy="174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94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6004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Прочитай отрывок из текста </a:t>
            </a: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Похождение рубля» С. </a:t>
            </a: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Михалкова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ответь на вопросы.</a:t>
            </a:r>
            <a:endParaRPr lang="ru-RU" sz="1800" dirty="0" smtClean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-  Рубль.  Новенький советский бумажный Рубль.  Родился я  в большом кирпичном  доме,  где  у  каждого  входа  и  выхода  стоят  часовые  и  куда ПОСТОРОННИМ ВХОД СТРОГО ВОСПРЕЩАЕТСЯ!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Не успел я появиться на свет, как попал в общество собратьев-близнецов, похожих на  меня  как  две  капли воды.  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А  через мгновение я  уже лежал в глубоком мягком помещении.  Я не знал тогда,  что  это помещение называется карманом  и  что всю жизнь мне придется переходить из кармана в карман.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Так,   не  успев  даже  попрощаться  со  своими  собратьями,   я  начал самостоятельную жизнь.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настоящий трудовой Рубль!  -  с гордостью думал я.  - Интересно, что меня  ждет впереди?  Что  со  мной будет дальше?  Как  меня будут тратить и, главное, на что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?..»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Прямо из теплого,  уютного кармана рабочей куртки я попал куда-то,  где все  дышало  сыростью и  свежей землей.  Как  я  потом  догадался,  это  был цветочный киоск. Человек, который меня заработал,  хотел доставить радость другим и купил цветы.  Меня начали тратить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!"</a:t>
            </a:r>
            <a:endParaRPr lang="ru-RU" sz="3200" b="1" dirty="0" smtClean="0">
              <a:solidFill>
                <a:srgbClr val="F0932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Picture 2" descr="http://img-fotki.yandex.ru/get/5353/136596361.57/0_cba91_336cb691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81128"/>
            <a:ext cx="2976120" cy="1967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1520" y="4797152"/>
            <a:ext cx="4752528" cy="16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Объясни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выражение « Я настоящий трудовой Рубль»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Перечисли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получения трудового рубля: 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Какие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способы получения денег встречаются?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понимаешь выражение « рубль находится в обращении»? </a:t>
            </a:r>
            <a:endParaRPr lang="ru-RU" sz="1400" b="1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9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Заголовок 12"/>
          <p:cNvSpPr>
            <a:spLocks noGrp="1"/>
          </p:cNvSpPr>
          <p:nvPr>
            <p:ph idx="1"/>
          </p:nvPr>
        </p:nvSpPr>
        <p:spPr bwMode="auto">
          <a:xfrm>
            <a:off x="1187624" y="1112978"/>
            <a:ext cx="6624736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F0932C"/>
              </a:solidFill>
              <a:latin typeface="Cambri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Ребусы. Отгадайте названия валют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987824" y="1511942"/>
            <a:ext cx="2438525" cy="1306307"/>
            <a:chOff x="1364023" y="1233734"/>
            <a:chExt cx="4010309" cy="19072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64023" y="1233734"/>
              <a:ext cx="4010309" cy="1907234"/>
            </a:xfrm>
            <a:prstGeom prst="rect">
              <a:avLst/>
            </a:prstGeom>
            <a:solidFill>
              <a:srgbClr val="F7C547"/>
            </a:solidFill>
            <a:ln w="12700" cap="flat" cmpd="sng" algn="ctr">
              <a:solidFill>
                <a:srgbClr val="F7C54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73" y="1368303"/>
              <a:ext cx="3672408" cy="16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8086"/>
            <a:ext cx="2736304" cy="130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988" y="2049636"/>
            <a:ext cx="2496307" cy="1028526"/>
          </a:xfrm>
        </p:spPr>
      </p:pic>
      <p:grpSp>
        <p:nvGrpSpPr>
          <p:cNvPr id="13" name="Группа 11"/>
          <p:cNvGrpSpPr>
            <a:grpSpLocks/>
          </p:cNvGrpSpPr>
          <p:nvPr/>
        </p:nvGrpSpPr>
        <p:grpSpPr bwMode="auto">
          <a:xfrm>
            <a:off x="5562821" y="1772816"/>
            <a:ext cx="3528392" cy="1183025"/>
            <a:chOff x="2488900" y="4523614"/>
            <a:chExt cx="5477720" cy="1929721"/>
          </a:xfrm>
        </p:grpSpPr>
        <p:pic>
          <p:nvPicPr>
            <p:cNvPr id="14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00" y="4523614"/>
              <a:ext cx="5477720" cy="192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306" y="4680541"/>
              <a:ext cx="1101714" cy="155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36" y="4691488"/>
              <a:ext cx="3980270" cy="154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161964" y="321425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Times New Roman" pitchFamily="18" charset="0"/>
              </a:rPr>
              <a:t>Анаграммы. Расшифруйте слова</a:t>
            </a:r>
            <a:endParaRPr kumimoji="0" lang="ru-RU" sz="12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789040"/>
            <a:ext cx="8300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СИПЕНЯ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(ПЕНСИЯ)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ЛАКМЕРА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(РЕКЛАМА)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ПАРТАЛАЗ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(ЗАРПЛАТА)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ОВОДРОГ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(ДОГОВОР)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КАНОЭКОМИ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(ЭКОНОМИКА)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9" name="Picture 2" descr="http://www.cliparthut.com/clip-arts/346/mystery-clip-art-346644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45" y="3776438"/>
            <a:ext cx="3291239" cy="22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91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0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/>
                <a:ea typeface="+mj-ea"/>
                <a:cs typeface="+mj-cs"/>
              </a:rPr>
              <a:t>Соедини линиями продолжение пословицы</a:t>
            </a:r>
            <a:endParaRPr lang="ru-RU" u="sng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2"/>
          <p:cNvSpPr>
            <a:spLocks noGrp="1" noChangeArrowheads="1"/>
          </p:cNvSpPr>
          <p:nvPr>
            <p:ph idx="10"/>
          </p:nvPr>
        </p:nvSpPr>
        <p:spPr bwMode="auto">
          <a:xfrm>
            <a:off x="467544" y="1659654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Береги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хлеб для еды,                       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богатый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вора боится.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Без денег торговать                         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а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деньги для Беды.                                   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Богатому не спится,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         как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без соли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хлебать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Когда деньги говорят,                      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прокладывает</a:t>
            </a: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.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Есть грош,                                             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тогда </a:t>
            </a: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правда молчит...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400" dirty="0">
              <a:solidFill>
                <a:srgbClr val="30303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Денежка дорожку                               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так </a:t>
            </a: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будет и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рожь</a:t>
            </a:r>
            <a:endParaRPr lang="ru-RU" sz="2400" dirty="0">
              <a:solidFill>
                <a:srgbClr val="30303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0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2700337" cy="3600450"/>
          </a:xfr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75" y="1124744"/>
            <a:ext cx="48768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20480"/>
            <a:ext cx="3916693" cy="29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УМК «Финансовая грамотность»</a:t>
            </a:r>
          </a:p>
        </p:txBody>
      </p:sp>
    </p:spTree>
    <p:extLst>
      <p:ext uri="{BB962C8B-B14F-4D97-AF65-F5344CB8AC3E}">
        <p14:creationId xmlns="" xmlns:p14="http://schemas.microsoft.com/office/powerpoint/2010/main" val="40905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25935"/>
            <a:ext cx="8229600" cy="4606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0932C"/>
                </a:solidFill>
                <a:latin typeface="Cambria"/>
                <a:ea typeface="Calibri" panose="020F0502020204030204" pitchFamily="34" charset="0"/>
                <a:cs typeface="Times New Roman" panose="02020603050405020304" pitchFamily="18" charset="0"/>
              </a:rPr>
              <a:t>Загадки «Доскажи словечко»</a:t>
            </a:r>
            <a:r>
              <a:rPr lang="ru-RU" sz="3200" dirty="0">
                <a:solidFill>
                  <a:srgbClr val="F7C5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7C5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«Развитие речи»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21532" y="1988840"/>
            <a:ext cx="3203575" cy="172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Получил купец доход,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Увеличил оборот,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Все расходы оплатил,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Свою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ДОЛЮ</a:t>
            </a:r>
            <a:r>
              <a:rPr lang="ru-RU" sz="2200" b="1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получил.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069927" y="1988840"/>
            <a:ext cx="3203575" cy="172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Обязан деньги ты вложить,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Чтоб производство запустить,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И чтоб ты прибыль получал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Начальный нужен </a:t>
            </a:r>
            <a:r>
              <a:rPr lang="ru-RU" b="1" dirty="0" smtClean="0">
                <a:solidFill>
                  <a:srgbClr val="C00000"/>
                </a:solidFill>
                <a:latin typeface="Cambria"/>
              </a:rPr>
              <a:t>КАПИТАЛ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latin typeface="Cambria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98315" y="4293096"/>
            <a:ext cx="3629669" cy="1944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 взяты в долг, на срок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возможно, под залог.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Делу это не вредит,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 под дело взят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</a:t>
            </a:r>
            <a:endParaRPr lang="ru-RU" sz="2000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716017" y="4293096"/>
            <a:ext cx="3563216" cy="1944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труда, что можно обменять,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 и самому перепродать …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Свезти на ярмарку, на рынок, на базар.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за продукт? Скажи –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</a:t>
            </a:r>
            <a:endParaRPr lang="ru-RU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9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60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Закончи </a:t>
            </a:r>
            <a:r>
              <a:rPr lang="ru-RU" sz="3600" b="1" u="sng" dirty="0" smtClean="0">
                <a:solidFill>
                  <a:srgbClr val="F0932C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верные утверждения</a:t>
            </a:r>
            <a:endParaRPr lang="ru-RU" u="sng" dirty="0"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«Развитие речи»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77568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Лишние 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…– лишняя забота.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деньги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гривны 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драхмы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ракушки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994949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Хуже всех бед, когда денег …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куча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туча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нет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гора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581128"/>
            <a:ext cx="3779912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Уговор дороже 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…. 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дров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денег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конфет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игрушек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0584" y="4581128"/>
            <a:ext cx="3775894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Копейка рубль  …  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прячет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укрывает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бережёт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стережёт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1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«Разговор о правильном питании»</a:t>
            </a:r>
          </a:p>
        </p:txBody>
      </p:sp>
      <p:pic>
        <p:nvPicPr>
          <p:cNvPr id="2050" name="Picture 2" descr="https://cstor.nn2.ru/forum/data/forum/images/2015-10/131827252-1.zdorovoe-pit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1" y="1094970"/>
            <a:ext cx="2114174" cy="2925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7" y="1094970"/>
            <a:ext cx="3808512" cy="28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952975" cy="296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944" y="177281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Игра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«Магазин»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1872208"/>
          </a:xfrm>
        </p:spPr>
        <p:txBody>
          <a:bodyPr>
            <a:noAutofit/>
          </a:bodyPr>
          <a:lstStyle/>
          <a:p>
            <a:endParaRPr lang="ru-RU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ru-RU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   «Нажить много денег – храбрость; сохранить их – мудрость, а умело расходовать – искусство».</a:t>
            </a:r>
          </a:p>
          <a:p>
            <a:pPr algn="r"/>
            <a:r>
              <a:rPr lang="ru-RU" altLang="ko-KR" sz="2800" b="1" dirty="0" smtClean="0">
                <a:latin typeface="Cambria" pitchFamily="18" charset="0"/>
                <a:cs typeface="Arial" pitchFamily="34" charset="0"/>
              </a:rPr>
              <a:t>Бертольд Авербах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 descr="https://avatars.mds.yandex.net/get-zen_doc/1246934/pub_5ce704bf740ccd00b332500e_5ce976b444f2e000b49f5862/scale_1200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4266357" cy="3138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691336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Всероссийские проверочные работы (ВПР)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900959" cy="308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3" y="4315114"/>
            <a:ext cx="4067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90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4284476" cy="2156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hlinkClick r:id="rId3" tooltip="https://fmc.hse.ru/primarySchool"/>
          </p:cNvPr>
          <p:cNvSpPr txBox="1"/>
          <p:nvPr/>
        </p:nvSpPr>
        <p:spPr>
          <a:xfrm>
            <a:off x="467544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https://fmc.hse.ru/primarySchool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93604"/>
            <a:ext cx="5829716" cy="2664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489127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https://xn--80aatdhgrb3d.xn--p1ai/site/abilities-kids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122463"/>
            <a:ext cx="4424586" cy="22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1381418"/>
            <a:ext cx="431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https://www.fingram39.ru/materials/nachalnaya-shkola/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84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829" y="1124744"/>
            <a:ext cx="4521821" cy="46064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https://xn--e1agfgfdc8ayf.xn--p1ai/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1700808"/>
            <a:ext cx="5137551" cy="252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34" y="4289194"/>
            <a:ext cx="5467090" cy="259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9536" y="350646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https://bobrenok.oc3.ru/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</p:spTree>
    <p:extLst>
      <p:ext uri="{BB962C8B-B14F-4D97-AF65-F5344CB8AC3E}">
        <p14:creationId xmlns="" xmlns:p14="http://schemas.microsoft.com/office/powerpoint/2010/main" val="8088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vashifinancy.ru/books/img/Shapka_straniczy__1567682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3939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Учебные пособия.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УМК «Финансовая грамотность» </a:t>
            </a:r>
          </a:p>
        </p:txBody>
      </p:sp>
    </p:spTree>
    <p:extLst>
      <p:ext uri="{BB962C8B-B14F-4D97-AF65-F5344CB8AC3E}">
        <p14:creationId xmlns="" xmlns:p14="http://schemas.microsoft.com/office/powerpoint/2010/main" val="41670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Финансовая грамотность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6804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Основы финансовой грамотности: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понимание природы и функции денег;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ценить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считать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составлять финансовый отчет;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экономить и сберегать;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тратить деньги и жить по средствам;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делиться.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16386" name="Picture 2" descr="https://ds04.infourok.ru/uploads/ex/1305/001792a4-8080fa18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38" y="1754270"/>
            <a:ext cx="3829285" cy="2871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42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4044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 ВНИМАНИЕ!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7410" name="Picture 2" descr="https://in-dee.ru/upload/iblock/2b8/2b83914026dc2f18486b163eb623b1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969544" cy="3803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74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53807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ea typeface="Calibri"/>
              </a:rPr>
              <a:t> Нельзя </a:t>
            </a:r>
            <a:r>
              <a:rPr lang="ru-RU" sz="2800" dirty="0">
                <a:latin typeface="Times New Roman"/>
                <a:ea typeface="Calibri"/>
              </a:rPr>
              <a:t>себе представить сегодня мир без </a:t>
            </a:r>
            <a:r>
              <a:rPr lang="ru-RU" sz="2800" dirty="0" smtClean="0">
                <a:latin typeface="Times New Roman"/>
                <a:ea typeface="Calibri"/>
              </a:rPr>
              <a:t>денег</a:t>
            </a:r>
            <a:r>
              <a:rPr lang="ru-RU" sz="2800" dirty="0">
                <a:latin typeface="Times New Roman"/>
                <a:ea typeface="Calibri"/>
              </a:rPr>
              <a:t>. Эта острая и животрепещущая тема </a:t>
            </a:r>
            <a:r>
              <a:rPr lang="ru-RU" sz="2800" dirty="0" smtClean="0">
                <a:latin typeface="Times New Roman"/>
                <a:ea typeface="Calibri"/>
              </a:rPr>
              <a:t>«</a:t>
            </a:r>
            <a:r>
              <a:rPr lang="ru-RU" sz="2800" dirty="0">
                <a:latin typeface="Times New Roman"/>
                <a:ea typeface="Calibri"/>
              </a:rPr>
              <a:t>Ребенок и деньги» интересует сейчас многих. 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6096000" cy="34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84784"/>
            <a:ext cx="7416824" cy="46064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Cambria" pitchFamily="18" charset="0"/>
                <a:cs typeface="Times New Roman"/>
              </a:rPr>
              <a:t>    Необходимость </a:t>
            </a:r>
            <a:r>
              <a:rPr lang="ru-RU" sz="2800" dirty="0">
                <a:latin typeface="Cambria" pitchFamily="18" charset="0"/>
                <a:cs typeface="Times New Roman"/>
              </a:rPr>
              <a:t>внедрения уроков финансовой грамотности в школах обусловлена еще и тем, что современные дети достаточно активно самостоятельно покупают товары, пользуются пластиковыми картами, делают покупки в Интернете.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56992"/>
            <a:ext cx="5124153" cy="2882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789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556792"/>
            <a:ext cx="7344816" cy="460648"/>
          </a:xfrm>
        </p:spPr>
        <p:txBody>
          <a:bodyPr>
            <a:noAutofit/>
          </a:bodyPr>
          <a:lstStyle/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Финансовая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грамотность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–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6564313" cy="25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829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692696"/>
            <a:ext cx="7416824" cy="46064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Учебно-методический комплекс </a:t>
            </a:r>
            <a:r>
              <a:rPr lang="ru-RU" sz="2800" b="1" dirty="0">
                <a:latin typeface="Times New Roman"/>
                <a:ea typeface="Calibri"/>
              </a:rPr>
              <a:t>«Введение в финансовую грамотность»</a:t>
            </a:r>
            <a:r>
              <a:rPr lang="ru-RU" sz="2800" dirty="0">
                <a:latin typeface="Times New Roman"/>
                <a:ea typeface="Calibri"/>
              </a:rPr>
              <a:t> может быть встроен в образовательные </a:t>
            </a:r>
            <a:r>
              <a:rPr lang="ru-RU" sz="2800" dirty="0" smtClean="0">
                <a:latin typeface="Times New Roman"/>
                <a:ea typeface="Calibri"/>
              </a:rPr>
              <a:t>программы: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309">
            <a:off x="140232" y="1783154"/>
            <a:ext cx="3430503" cy="2652450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37979"/>
            <a:ext cx="2952328" cy="292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93108"/>
            <a:ext cx="3563888" cy="328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98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5691670" cy="2337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699256" cy="2876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08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63005"/>
            <a:ext cx="284391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9"/>
            <a:ext cx="3961892" cy="253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777435" cy="237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16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89598" cy="451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806752" cy="307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46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713</Words>
  <Application>Microsoft Office PowerPoint</Application>
  <PresentationFormat>Экран (4:3)</PresentationFormat>
  <Paragraphs>139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Custom Design</vt:lpstr>
      <vt:lpstr>Воздушный поток</vt:lpstr>
      <vt:lpstr>Слайд 1</vt:lpstr>
      <vt:lpstr> 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Татьяна</cp:lastModifiedBy>
  <cp:revision>84</cp:revision>
  <dcterms:created xsi:type="dcterms:W3CDTF">2014-04-01T16:35:38Z</dcterms:created>
  <dcterms:modified xsi:type="dcterms:W3CDTF">2022-03-13T10:28:36Z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