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7" r:id="rId4"/>
    <p:sldId id="258" r:id="rId5"/>
    <p:sldId id="261" r:id="rId6"/>
    <p:sldId id="262" r:id="rId7"/>
    <p:sldId id="263" r:id="rId8"/>
    <p:sldId id="265" r:id="rId9"/>
    <p:sldId id="271" r:id="rId10"/>
    <p:sldId id="270" r:id="rId11"/>
    <p:sldId id="269" r:id="rId12"/>
    <p:sldId id="268" r:id="rId13"/>
    <p:sldId id="267" r:id="rId14"/>
    <p:sldId id="266" r:id="rId15"/>
    <p:sldId id="272" r:id="rId16"/>
    <p:sldId id="273" r:id="rId17"/>
    <p:sldId id="276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>
        <p:scale>
          <a:sx n="93" d="100"/>
          <a:sy n="93" d="100"/>
        </p:scale>
        <p:origin x="69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01.03.2023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biznesmenam.com/finansi/kak-zarabotat-dengi-bystro-mnogo-sposoby-zarabotka-bez-vlozhenij-na-domu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-kredit.net/kreditor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hyperlink" Target="https://v-kredit.net/zaemshhi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032086" y="1825732"/>
            <a:ext cx="4733988" cy="320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rgbClr val="0070C0"/>
                </a:solidFill>
              </a:rPr>
              <a:t>ОСНОВЫ </a:t>
            </a:r>
          </a:p>
          <a:p>
            <a:r>
              <a:rPr lang="ru-RU" sz="5400" b="1" dirty="0">
                <a:solidFill>
                  <a:srgbClr val="0070C0"/>
                </a:solidFill>
              </a:rPr>
              <a:t>ФИНАНСОВОЙ </a:t>
            </a:r>
          </a:p>
          <a:p>
            <a:r>
              <a:rPr lang="ru-RU" sz="5400" b="1" dirty="0" smtClean="0">
                <a:solidFill>
                  <a:srgbClr val="0070C0"/>
                </a:solidFill>
              </a:rPr>
              <a:t>ГРАМОТНОСТИ</a:t>
            </a:r>
          </a:p>
          <a:p>
            <a:r>
              <a:rPr lang="ru-RU" sz="2000" b="1" dirty="0" smtClean="0"/>
              <a:t>Преподаватель </a:t>
            </a:r>
            <a:r>
              <a:rPr lang="ru-RU" sz="2000" b="1" dirty="0" err="1" smtClean="0"/>
              <a:t>Т.А.Балыцкая</a:t>
            </a:r>
            <a:endParaRPr lang="ru-RU" sz="2000" b="1" dirty="0" smtClean="0"/>
          </a:p>
          <a:p>
            <a:r>
              <a:rPr lang="ru-RU" sz="2000" b="1" dirty="0" smtClean="0"/>
              <a:t>МБОУ ООШ № 25 им. </a:t>
            </a:r>
            <a:r>
              <a:rPr lang="ru-RU" sz="2000" b="1" dirty="0" err="1" smtClean="0"/>
              <a:t>Штанева</a:t>
            </a:r>
            <a:r>
              <a:rPr lang="ru-RU" sz="2000" b="1" dirty="0" smtClean="0"/>
              <a:t> Я.И.</a:t>
            </a:r>
            <a:endParaRPr lang="ru-RU" sz="2000" b="1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8318B7B-7307-438B-9EEA-2ADD1661CCF3}"/>
              </a:ext>
            </a:extLst>
          </p:cNvPr>
          <p:cNvSpPr/>
          <p:nvPr/>
        </p:nvSpPr>
        <p:spPr>
          <a:xfrm>
            <a:off x="5645021" y="5104046"/>
            <a:ext cx="31210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2021 - 2022 год учебный год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526660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040E5DC5-D3B8-4F9C-B867-615FAEE7E8C3}"/>
              </a:ext>
            </a:extLst>
          </p:cNvPr>
          <p:cNvSpPr/>
          <p:nvPr/>
        </p:nvSpPr>
        <p:spPr>
          <a:xfrm>
            <a:off x="326978" y="1140328"/>
            <a:ext cx="762830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кредитования: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платность,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возвратность,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срочность,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дифференцированность. 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означает, что кредит должен быть возвращен кредитору,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что ссудодатель должен получить со сделки прибыль,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ограниченность сделки по времени,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особый подход к каждому дебитору.</a:t>
            </a:r>
          </a:p>
        </p:txBody>
      </p:sp>
    </p:spTree>
    <p:extLst>
      <p:ext uri="{BB962C8B-B14F-4D97-AF65-F5344CB8AC3E}">
        <p14:creationId xmlns="" xmlns:p14="http://schemas.microsoft.com/office/powerpoint/2010/main" val="3791306023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5178039-3CD0-4562-9290-81DDE23B6EF7}"/>
              </a:ext>
            </a:extLst>
          </p:cNvPr>
          <p:cNvSpPr/>
          <p:nvPr/>
        </p:nvSpPr>
        <p:spPr>
          <a:xfrm>
            <a:off x="113211" y="1323793"/>
            <a:ext cx="66272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Ссуда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обычно рассматривается как кредит в денежной форме. </a:t>
            </a:r>
            <a:r>
              <a:rPr lang="ru-RU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также получение денег, ценных бумаг или имущества в долг, письменная форма и процентная ставка не обязательны.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 (ссудодатель)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сторона кредитных отношений, отдающая средства на временное пользование.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Заемщик (должник, дебитор, ссудополучатель)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принимающая сторона, обязывающаяся вернуть деньги в срок с процентами.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3D88DC0-C78F-42CF-925A-0595018A0E7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87440" y="3094808"/>
            <a:ext cx="2573383" cy="1930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733738307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EF55589-FB2D-4E3B-9155-B42800E6FB38}"/>
              </a:ext>
            </a:extLst>
          </p:cNvPr>
          <p:cNvSpPr/>
          <p:nvPr/>
        </p:nvSpPr>
        <p:spPr>
          <a:xfrm>
            <a:off x="226423" y="1305342"/>
            <a:ext cx="864761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договор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письменное соглашение между сторонами кредитования.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рейтинг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система, дающая возможность сортировать (дифференцировать) ссудополучателей по главному критерию – платежеспособности.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Кредитная история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история финансовых операций, призванная дать кредитору понять, насколько ответственен потенциальный заемщик. КИ бывает чистая, положительная и запятнанная.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риск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возможность кредитора вложить деньги и не вернуть их часть или всю сумму.</a:t>
            </a:r>
          </a:p>
        </p:txBody>
      </p:sp>
    </p:spTree>
    <p:extLst>
      <p:ext uri="{BB962C8B-B14F-4D97-AF65-F5344CB8AC3E}">
        <p14:creationId xmlns="" xmlns:p14="http://schemas.microsoft.com/office/powerpoint/2010/main" val="1192174248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B439F78-A0BF-4677-8A69-E57EC5714933}"/>
              </a:ext>
            </a:extLst>
          </p:cNvPr>
          <p:cNvSpPr/>
          <p:nvPr/>
        </p:nvSpPr>
        <p:spPr>
          <a:xfrm>
            <a:off x="326978" y="1113070"/>
            <a:ext cx="88914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 у кредита несколько: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Перераспределительная.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случае, если имеется излишек на уровне предприятия, он может быть использован для поддержания дружественного предприятия, на уровне государства – помощь под невысокие проценты союзной стране.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Аккумуляция.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Сбор активов, капитала для серьезного вклада или большой покупки.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 обращения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Развитие некоторых банковских инструментов – виртуальных счетов, карт. Часто человек, не держа физически в руках денег, может получить средства в кредит, и даже вернуть их. Т.е. нет необходимости печатать все деньги, находящиеся в обращении, что значительно экономит ресурсы.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Воспроизводственная.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Она позволяет использовать дополнительные средства для цикла производства (закупить сырье, обработать, продать товары или продукты, а с выручки рассчитаться), а также его изменения (по качеству, себестоимости…)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Стимулирующая.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организовать процесс производства с нуля, не имея собственных активов.</a:t>
            </a:r>
          </a:p>
        </p:txBody>
      </p:sp>
    </p:spTree>
    <p:extLst>
      <p:ext uri="{BB962C8B-B14F-4D97-AF65-F5344CB8AC3E}">
        <p14:creationId xmlns="" xmlns:p14="http://schemas.microsoft.com/office/powerpoint/2010/main" val="638434485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D0A2A76-D265-4CED-881E-AC2BFC0C4F38}"/>
              </a:ext>
            </a:extLst>
          </p:cNvPr>
          <p:cNvSpPr/>
          <p:nvPr/>
        </p:nvSpPr>
        <p:spPr>
          <a:xfrm>
            <a:off x="724852" y="1906728"/>
            <a:ext cx="538359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Самые популярные </a:t>
            </a:r>
          </a:p>
          <a:p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кредиты: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3EEAC8B-0B0B-4272-B994-F9DBAB714755}"/>
              </a:ext>
            </a:extLst>
          </p:cNvPr>
          <p:cNvSpPr/>
          <p:nvPr/>
        </p:nvSpPr>
        <p:spPr>
          <a:xfrm>
            <a:off x="501150" y="6329819"/>
            <a:ext cx="8865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	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B3BF1E3-3D43-4273-92EA-DBBE4ECF73A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8274" y="3549193"/>
            <a:ext cx="4684576" cy="3119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7104141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3EEAC8B-0B0B-4272-B994-F9DBAB714755}"/>
              </a:ext>
            </a:extLst>
          </p:cNvPr>
          <p:cNvSpPr/>
          <p:nvPr/>
        </p:nvSpPr>
        <p:spPr>
          <a:xfrm>
            <a:off x="501150" y="6329819"/>
            <a:ext cx="8865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	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FDF1819-068A-48A5-B1FC-A550920180AF}"/>
              </a:ext>
            </a:extLst>
          </p:cNvPr>
          <p:cNvSpPr/>
          <p:nvPr/>
        </p:nvSpPr>
        <p:spPr>
          <a:xfrm>
            <a:off x="137306" y="1000451"/>
            <a:ext cx="886532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На жилье. </a:t>
            </a:r>
            <a:r>
              <a:rPr lang="ru-RU" dirty="0"/>
              <a:t>Самой распространенной, несомненно, является ипотека, когда покупаемое жилье выступает обеспечением по ссуде. Иногда выдается молодежный кредит, с облегченными условиями для дебиторов. Еще достаточно распространен жилищный кредит, не предполагающий покупаемое жилье в виде залога.</a:t>
            </a:r>
          </a:p>
          <a:p>
            <a:r>
              <a:rPr lang="ru-RU" dirty="0"/>
              <a:t>	</a:t>
            </a:r>
            <a:r>
              <a:rPr lang="ru-RU" b="1" dirty="0"/>
              <a:t>Автокредит — </a:t>
            </a:r>
            <a:r>
              <a:rPr lang="ru-RU" dirty="0"/>
              <a:t>ссуда на автомобиль или схожее транспортное средство. Залогом нередко выступает покупаемый товар, делая условия кредита лучше. Также улучшают условия кредитования: страховка автомобиля, страхование жизни и здоровья заемщика, получение зарплаты на счет банка-кредитора.</a:t>
            </a:r>
          </a:p>
          <a:p>
            <a:r>
              <a:rPr lang="ru-RU" dirty="0"/>
              <a:t>	</a:t>
            </a:r>
            <a:r>
              <a:rPr lang="ru-RU" b="1" dirty="0"/>
              <a:t>Земельный. </a:t>
            </a:r>
            <a:r>
              <a:rPr lang="ru-RU" dirty="0"/>
              <a:t>На покупку участка для строительства или ведения сельскохозяйственной деятельности.</a:t>
            </a:r>
          </a:p>
          <a:p>
            <a:r>
              <a:rPr lang="ru-RU" dirty="0"/>
              <a:t>	</a:t>
            </a:r>
            <a:r>
              <a:rPr lang="ru-RU" b="1" dirty="0"/>
              <a:t>Потребительский. </a:t>
            </a:r>
            <a:r>
              <a:rPr lang="ru-RU" dirty="0"/>
              <a:t>Для покупок в современных крупных супермаркетах, магазинах техники можно взять личный кредит прямо в точке продажи. Нередко находящиеся там специалисты могут связаться с банком и оформить обычный или экспресс потребительский кредит. Полученные в долг средства автоматически оплачивают товар, а консультант объясняет, когда и как погашать задолженность.</a:t>
            </a:r>
          </a:p>
          <a:p>
            <a:r>
              <a:rPr lang="ru-RU" dirty="0"/>
              <a:t>	</a:t>
            </a:r>
            <a:r>
              <a:rPr lang="ru-RU" b="1" dirty="0"/>
              <a:t>Образовательный. </a:t>
            </a:r>
            <a:r>
              <a:rPr lang="ru-RU" dirty="0"/>
              <a:t>Выдается студентам, а также прошедшим конкурс абитуриентам для оплаты обучения в ВУЗах, колледжах и т.д.</a:t>
            </a:r>
          </a:p>
          <a:p>
            <a:r>
              <a:rPr lang="ru-RU" dirty="0"/>
              <a:t>	</a:t>
            </a:r>
            <a:r>
              <a:rPr lang="ru-RU" b="1" dirty="0"/>
              <a:t>Брокерский</a:t>
            </a:r>
            <a:r>
              <a:rPr lang="ru-RU" dirty="0"/>
              <a:t>. Для оборота ценных бумаг, ссуда выдается биржевому брокеру, обеспечением являются покупаемые бумаги.</a:t>
            </a:r>
          </a:p>
          <a:p>
            <a:r>
              <a:rPr lang="ru-RU" dirty="0"/>
              <a:t>	</a:t>
            </a:r>
            <a:r>
              <a:rPr lang="ru-RU" b="1" dirty="0"/>
              <a:t>Другие</a:t>
            </a:r>
            <a:r>
              <a:rPr lang="ru-RU" dirty="0"/>
              <a:t>. Цели, не относящиеся к перечисленным, но согласованные и одобренные кредитором.</a:t>
            </a:r>
          </a:p>
        </p:txBody>
      </p:sp>
    </p:spTree>
    <p:extLst>
      <p:ext uri="{BB962C8B-B14F-4D97-AF65-F5344CB8AC3E}">
        <p14:creationId xmlns="" xmlns:p14="http://schemas.microsoft.com/office/powerpoint/2010/main" val="1903440548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3EEAC8B-0B0B-4272-B994-F9DBAB714755}"/>
              </a:ext>
            </a:extLst>
          </p:cNvPr>
          <p:cNvSpPr/>
          <p:nvPr/>
        </p:nvSpPr>
        <p:spPr>
          <a:xfrm>
            <a:off x="501150" y="6329819"/>
            <a:ext cx="8865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	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C472DE4-6F28-432D-AB8F-2AD9ADCE2B75}"/>
              </a:ext>
            </a:extLst>
          </p:cNvPr>
          <p:cNvSpPr/>
          <p:nvPr/>
        </p:nvSpPr>
        <p:spPr>
          <a:xfrm>
            <a:off x="242161" y="1077396"/>
            <a:ext cx="8655615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В зависимости от финансового и социального статуса заемщика различают кредиты:</a:t>
            </a:r>
          </a:p>
          <a:p>
            <a:r>
              <a:rPr lang="ru-RU" sz="1600" dirty="0"/>
              <a:t>	</a:t>
            </a:r>
            <a:r>
              <a:rPr lang="ru-RU" sz="1600" b="1" dirty="0"/>
              <a:t>Безработным, </a:t>
            </a:r>
            <a:r>
              <a:rPr lang="ru-RU" sz="1600" dirty="0"/>
              <a:t>а также работающим неофициально. Не нужно путать данную категорию с нищими, или чрезвычайно бедными – данная категория людей нередко состоит из тех, кто не в состоянии доказать доход, или не имеющих желания. Доходы данной категории могут состоять из дивидендов, процентов, прибыли от сдачи жилья, бизнеса…, поэтому и подход к кредитованию каждого особый.</a:t>
            </a:r>
          </a:p>
          <a:p>
            <a:r>
              <a:rPr lang="ru-RU" sz="1600" dirty="0"/>
              <a:t>	</a:t>
            </a:r>
            <a:r>
              <a:rPr lang="ru-RU" sz="1600" b="1" dirty="0"/>
              <a:t>ИП </a:t>
            </a:r>
            <a:r>
              <a:rPr lang="ru-RU" sz="1600" dirty="0"/>
              <a:t>(индивидуальным предпринимателям). Денежный оборот, а также доход данной категории людей тяжело проконтролировать, поэтому для ИП порой более жесткие, уникальные условия кредитования.</a:t>
            </a:r>
          </a:p>
          <a:p>
            <a:r>
              <a:rPr lang="ru-RU" sz="1600" dirty="0"/>
              <a:t>	</a:t>
            </a:r>
            <a:r>
              <a:rPr lang="ru-RU" sz="1600" b="1" dirty="0"/>
              <a:t>Предприятиям</a:t>
            </a:r>
            <a:r>
              <a:rPr lang="ru-RU" sz="1600" dirty="0"/>
              <a:t> (юридическим лицам). Зачастую доходность организаций имеет строго задекларированный характер, кредитор может составить график и наблюдать тенденцию развития предприятия. Так как доходы высокие, а само слово «предприятие» звучит как «надежность», такие кредиты выдаются с низкой процентной ставкой, большой максимальной суммой.</a:t>
            </a:r>
          </a:p>
          <a:p>
            <a:r>
              <a:rPr lang="ru-RU" sz="1600" dirty="0"/>
              <a:t>	</a:t>
            </a:r>
            <a:r>
              <a:rPr lang="ru-RU" sz="1600" b="1" dirty="0"/>
              <a:t>Пенсионерам.</a:t>
            </a:r>
            <a:r>
              <a:rPr lang="ru-RU" sz="1600" dirty="0"/>
              <a:t> Пенсионный кредит выдается пожилым людям, а также лицам, получающим пенсию. Сумма данного кредита очень зависит от размера социальных выплат, а также возраста ссудополучателя. Подобные сделки не отличаются выгодными условиями, длительностью и суммами.</a:t>
            </a:r>
          </a:p>
          <a:p>
            <a:r>
              <a:rPr lang="ru-RU" sz="1600" dirty="0"/>
              <a:t>	</a:t>
            </a:r>
            <a:r>
              <a:rPr lang="ru-RU" sz="1600" b="1" dirty="0"/>
              <a:t>Студенческий.</a:t>
            </a:r>
            <a:r>
              <a:rPr lang="ru-RU" sz="1600" dirty="0"/>
              <a:t> Студенты получают деньги взаймы на питание, оплату жилья и др.</a:t>
            </a:r>
          </a:p>
          <a:p>
            <a:r>
              <a:rPr lang="ru-RU" sz="1600" dirty="0"/>
              <a:t>	</a:t>
            </a:r>
            <a:r>
              <a:rPr lang="ru-RU" sz="1600" b="1" dirty="0"/>
              <a:t>Тендерный.</a:t>
            </a:r>
            <a:r>
              <a:rPr lang="ru-RU" sz="1600" dirty="0"/>
              <a:t> Выдается людям для участия в тендере, конкурсе или аукционе. Составляя незначительную часть приза, они предполагают особенный подход к каждому заемщику.</a:t>
            </a:r>
          </a:p>
        </p:txBody>
      </p:sp>
    </p:spTree>
    <p:extLst>
      <p:ext uri="{BB962C8B-B14F-4D97-AF65-F5344CB8AC3E}">
        <p14:creationId xmlns="" xmlns:p14="http://schemas.microsoft.com/office/powerpoint/2010/main" val="2925221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3EEAC8B-0B0B-4272-B994-F9DBAB714755}"/>
              </a:ext>
            </a:extLst>
          </p:cNvPr>
          <p:cNvSpPr/>
          <p:nvPr/>
        </p:nvSpPr>
        <p:spPr>
          <a:xfrm>
            <a:off x="501150" y="6329819"/>
            <a:ext cx="8865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	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CEB4394-CDED-44EA-9920-036012C1E621}"/>
              </a:ext>
            </a:extLst>
          </p:cNvPr>
          <p:cNvSpPr/>
          <p:nvPr/>
        </p:nvSpPr>
        <p:spPr>
          <a:xfrm>
            <a:off x="972418" y="1536174"/>
            <a:ext cx="66127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срочности кредиты делятся на несколько типов: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Онкольный кредит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(кредитная линия, нередко используемая брокерами);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Овернайт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(межбанковский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одну ночь);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Сверхсрочные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 трех месяцев);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Краткосрочные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 года);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Среднесрочные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 года до пяти);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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Долгосрочные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(свыше пяти лет).</a:t>
            </a:r>
          </a:p>
        </p:txBody>
      </p:sp>
    </p:spTree>
    <p:extLst>
      <p:ext uri="{BB962C8B-B14F-4D97-AF65-F5344CB8AC3E}">
        <p14:creationId xmlns="" xmlns:p14="http://schemas.microsoft.com/office/powerpoint/2010/main" val="592220442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1483973" y="1948838"/>
            <a:ext cx="63236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СПАСИБО ЗА ВНИМАНИЕ!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3EEAC8B-0B0B-4272-B994-F9DBAB714755}"/>
              </a:ext>
            </a:extLst>
          </p:cNvPr>
          <p:cNvSpPr/>
          <p:nvPr/>
        </p:nvSpPr>
        <p:spPr>
          <a:xfrm>
            <a:off x="501150" y="6329819"/>
            <a:ext cx="88653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	</a:t>
            </a:r>
          </a:p>
        </p:txBody>
      </p:sp>
    </p:spTree>
    <p:extLst>
      <p:ext uri="{BB962C8B-B14F-4D97-AF65-F5344CB8AC3E}">
        <p14:creationId xmlns="" xmlns:p14="http://schemas.microsoft.com/office/powerpoint/2010/main" val="1744161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989D48-DFCB-48B5-AB22-AF0CB105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9424FB7-B71C-4D46-87F4-CF2B47313F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" y="0"/>
            <a:ext cx="9139937" cy="6858000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DEE8C15-EEE0-4866-BF1F-26444F1BAC0B}"/>
              </a:ext>
            </a:extLst>
          </p:cNvPr>
          <p:cNvSpPr/>
          <p:nvPr/>
        </p:nvSpPr>
        <p:spPr>
          <a:xfrm>
            <a:off x="307910" y="1167469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BAFA293-1496-41D8-B239-F41C4909AF20}"/>
              </a:ext>
            </a:extLst>
          </p:cNvPr>
          <p:cNvSpPr/>
          <p:nvPr/>
        </p:nvSpPr>
        <p:spPr>
          <a:xfrm>
            <a:off x="457199" y="1273108"/>
            <a:ext cx="411480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«Стратегия повышения финансовой грамотности в РФ на 2017-2023 </a:t>
            </a:r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Утверждена председателем Правительства РФ Д. А. Медведевым </a:t>
            </a:r>
          </a:p>
          <a:p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сентября 2017 г.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7295710-8820-412F-BC53-D3135A6B332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1289" y="2576153"/>
            <a:ext cx="4092638" cy="23973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E7B8740-4E9C-487B-90DA-1ADAEF43A16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3895" y="72144"/>
            <a:ext cx="1786283" cy="10425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42464712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9CC1E57-C987-4EB9-8435-484CAB2CDC7C}"/>
              </a:ext>
            </a:extLst>
          </p:cNvPr>
          <p:cNvSpPr/>
          <p:nvPr/>
        </p:nvSpPr>
        <p:spPr>
          <a:xfrm>
            <a:off x="355107" y="1167822"/>
            <a:ext cx="85669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PT Sans"/>
              </a:rPr>
              <a:t>В современном мире финансовая грамотность имеет огромное значение. Однако многие до сих пор не понимают, что это такое. Поэтому изучение вопроса следует начинать именно с определения.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79CA771-6212-4D18-937C-F16302F42AEE}"/>
              </a:ext>
            </a:extLst>
          </p:cNvPr>
          <p:cNvSpPr/>
          <p:nvPr/>
        </p:nvSpPr>
        <p:spPr>
          <a:xfrm>
            <a:off x="171083" y="12224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ОСНОВЫ </a:t>
            </a:r>
          </a:p>
          <a:p>
            <a:r>
              <a:rPr lang="ru-RU" b="1" dirty="0">
                <a:solidFill>
                  <a:srgbClr val="0070C0"/>
                </a:solidFill>
              </a:rPr>
              <a:t>ФИНАНСОВОЙ </a:t>
            </a:r>
          </a:p>
          <a:p>
            <a:r>
              <a:rPr lang="ru-RU" b="1" dirty="0">
                <a:solidFill>
                  <a:srgbClr val="0070C0"/>
                </a:solidFill>
              </a:rPr>
              <a:t>ГРАМОТНОСТИ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C8323E95-BC51-427F-8BA9-9E8053629DB9}"/>
              </a:ext>
            </a:extLst>
          </p:cNvPr>
          <p:cNvSpPr/>
          <p:nvPr/>
        </p:nvSpPr>
        <p:spPr>
          <a:xfrm>
            <a:off x="1020931" y="2213398"/>
            <a:ext cx="7235301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PT Sans"/>
              </a:rPr>
              <a:t>Финансовая грамотность</a:t>
            </a:r>
            <a:r>
              <a:rPr lang="ru-RU" sz="2400" dirty="0">
                <a:solidFill>
                  <a:srgbClr val="0070C0"/>
                </a:solidFill>
                <a:latin typeface="PT Sans"/>
              </a:rPr>
              <a:t> – это умение управлять финансовыми потоками (доходами и расходами), грамотно распределять деньги, то есть жить по средствам и правильно приумножать имеющийся капитал.</a:t>
            </a:r>
            <a:endParaRPr lang="ru-RU" sz="2400" dirty="0">
              <a:solidFill>
                <a:srgbClr val="0070C0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7A9F502-069D-4336-9FA4-8AA1D48238A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76043" y="4336191"/>
            <a:ext cx="3246015" cy="243451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79C16AB-03E3-4E85-918B-CB9D03C3E92E}"/>
              </a:ext>
            </a:extLst>
          </p:cNvPr>
          <p:cNvSpPr/>
          <p:nvPr/>
        </p:nvSpPr>
        <p:spPr>
          <a:xfrm>
            <a:off x="221942" y="418537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PT Sans"/>
              </a:rPr>
              <a:t>Обладание финансовой грамотностью помогает добиться финансового благополучия и сохранить его на протяжении всей жизни. При наличии подобных знаний человек не существует от зарплаты до зарплаты, а займы оформляет только тогда, когда уверен, что в будущем такое действие принесёт ему доход.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258689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DDA22E4-FCFA-4037-9274-3A66A49A97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913" y="93525"/>
            <a:ext cx="1786283" cy="1042506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0614767C-59FE-4CC4-9323-4AB92A3E9E84}"/>
              </a:ext>
            </a:extLst>
          </p:cNvPr>
          <p:cNvSpPr/>
          <p:nvPr/>
        </p:nvSpPr>
        <p:spPr>
          <a:xfrm>
            <a:off x="118913" y="122955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 грамотные люди не паникуют даже при наступлении кризисов, так как у них всегда имеется финансовая подушка безопасности, которая позволяет справиться с форс-мажорными ситуациями.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21166CE-7CFF-4D53-B354-D353CD194C3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4847" y="4755969"/>
            <a:ext cx="3696994" cy="19409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0107CBB6-0EB6-4AA4-80AE-5E952069E13D}"/>
              </a:ext>
            </a:extLst>
          </p:cNvPr>
          <p:cNvSpPr/>
          <p:nvPr/>
        </p:nvSpPr>
        <p:spPr>
          <a:xfrm>
            <a:off x="2404913" y="2629361"/>
            <a:ext cx="57128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огромную важность финансовой грамотности, в России похвастаться ею могут очень немногие. Большая часть населения воспитывалась в централизованной экономике. Такие граждане не привыкли постоянно думать о финансовом благополучии, а также планировать доходы и расходы на длительный период.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7E12529-981F-4E16-BD16-841500C83CB3}"/>
              </a:ext>
            </a:extLst>
          </p:cNvPr>
          <p:cNvSpPr/>
          <p:nvPr/>
        </p:nvSpPr>
        <p:spPr>
          <a:xfrm>
            <a:off x="4108723" y="459156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Централизованная экономика в СССР не позволяла существования на территории страны финансовых рынков, хранение денежных средств осуществлялось только в одном банке. При этом единственным возможным законным способом получения дохода являлась 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заработная 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8534347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DDA22E4-FCFA-4037-9274-3A66A49A97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913" y="93525"/>
            <a:ext cx="1786283" cy="1042506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48D9E5D-3CBD-46C5-AC04-9D56B14003AC}"/>
              </a:ext>
            </a:extLst>
          </p:cNvPr>
          <p:cNvSpPr/>
          <p:nvPr/>
        </p:nvSpPr>
        <p:spPr>
          <a:xfrm>
            <a:off x="397587" y="1551707"/>
            <a:ext cx="846773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333333"/>
                </a:solidFill>
                <a:latin typeface="PT Sans"/>
              </a:rPr>
              <a:t>Всё это подтверждается целым рядом фактов:</a:t>
            </a:r>
            <a:endParaRPr lang="ru-RU" dirty="0">
              <a:solidFill>
                <a:srgbClr val="333333"/>
              </a:solidFill>
              <a:latin typeface="PT Sans"/>
            </a:endParaRPr>
          </a:p>
          <a:p>
            <a:pPr>
              <a:buFont typeface="+mj-lt"/>
              <a:buAutoNum type="arabicPeriod"/>
            </a:pPr>
            <a:r>
              <a:rPr lang="ru-RU" b="1" i="1" dirty="0">
                <a:solidFill>
                  <a:srgbClr val="333333"/>
                </a:solidFill>
                <a:latin typeface="PT Sans"/>
              </a:rPr>
              <a:t>Почти </a:t>
            </a:r>
            <a:r>
              <a:rPr lang="ru-RU" b="1" i="1" dirty="0">
                <a:solidFill>
                  <a:srgbClr val="FF0000"/>
                </a:solidFill>
                <a:latin typeface="PT Sans"/>
              </a:rPr>
              <a:t>50</a:t>
            </a:r>
            <a:r>
              <a:rPr lang="ru-RU" b="1" i="1" dirty="0">
                <a:solidFill>
                  <a:srgbClr val="333333"/>
                </a:solidFill>
                <a:latin typeface="PT Sans"/>
              </a:rPr>
              <a:t>% населения России хранят финансы дома.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 Они не имеют привычки стремиться к приумножению капитала. Более того, огромное количество кризисов создали стойкое недоверие к банкам.</a:t>
            </a:r>
          </a:p>
          <a:p>
            <a:pPr>
              <a:buFont typeface="+mj-lt"/>
              <a:buAutoNum type="arabicPeriod"/>
            </a:pPr>
            <a:r>
              <a:rPr lang="ru-RU" b="1" i="1" dirty="0">
                <a:solidFill>
                  <a:srgbClr val="333333"/>
                </a:solidFill>
                <a:latin typeface="PT Sans"/>
              </a:rPr>
              <a:t>Больше </a:t>
            </a:r>
            <a:r>
              <a:rPr lang="ru-RU" b="1" i="1" dirty="0">
                <a:solidFill>
                  <a:srgbClr val="FF0000"/>
                </a:solidFill>
                <a:latin typeface="PT Sans"/>
              </a:rPr>
              <a:t>50</a:t>
            </a:r>
            <a:r>
              <a:rPr lang="ru-RU" b="1" i="1" dirty="0">
                <a:solidFill>
                  <a:srgbClr val="333333"/>
                </a:solidFill>
                <a:latin typeface="PT Sans"/>
              </a:rPr>
              <a:t>% россиян </a:t>
            </a:r>
            <a:r>
              <a:rPr lang="ru-RU" b="1" i="1" u="sng" dirty="0">
                <a:solidFill>
                  <a:srgbClr val="333333"/>
                </a:solidFill>
                <a:latin typeface="PT Sans"/>
              </a:rPr>
              <a:t>не используют</a:t>
            </a:r>
            <a:r>
              <a:rPr lang="ru-RU" b="1" i="1" dirty="0">
                <a:solidFill>
                  <a:srgbClr val="333333"/>
                </a:solidFill>
                <a:latin typeface="PT Sans"/>
              </a:rPr>
              <a:t> никакие финансовые услуги.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 При этом потребность в них имеется, но отсутствует понимание принципов их работы. Более того, некоторые граждане просто не знают о существовании определенных способов получения дохода. О том, что в России действует </a:t>
            </a:r>
            <a:r>
              <a:rPr lang="ru-RU" i="1" dirty="0">
                <a:solidFill>
                  <a:srgbClr val="333333"/>
                </a:solidFill>
                <a:latin typeface="PT Sans"/>
              </a:rPr>
              <a:t>система страхования вкладов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, знает менее 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50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% граждан. Большая часть россиян не понимает принципов действия современной </a:t>
            </a:r>
            <a:r>
              <a:rPr lang="ru-RU" i="1" dirty="0">
                <a:solidFill>
                  <a:srgbClr val="333333"/>
                </a:solidFill>
                <a:latin typeface="PT Sans"/>
              </a:rPr>
              <a:t>пенсионной системы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. Между тем, именно в неё предлагает финансировать капитал государство.</a:t>
            </a:r>
          </a:p>
          <a:p>
            <a:r>
              <a:rPr lang="ru-RU" dirty="0">
                <a:solidFill>
                  <a:srgbClr val="333333"/>
                </a:solidFill>
                <a:latin typeface="PT Sans"/>
              </a:rPr>
              <a:t>В современном обществе обучение финансовой грамотности имеет огромное значение. </a:t>
            </a:r>
            <a:r>
              <a:rPr lang="ru-RU" b="1" u="sng" dirty="0">
                <a:solidFill>
                  <a:srgbClr val="FF0000"/>
                </a:solidFill>
                <a:latin typeface="PT Sans"/>
              </a:rPr>
              <a:t>Важно помнить: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 </a:t>
            </a:r>
            <a:r>
              <a:rPr lang="ru-RU" b="1" i="1" dirty="0">
                <a:solidFill>
                  <a:srgbClr val="333333"/>
                </a:solidFill>
                <a:latin typeface="PT Sans"/>
              </a:rPr>
              <a:t>деньги любят счёт.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 Это не означает, что необходимо пересчитывать наличку. Каждый человек должен грамотно распределять получаемый доход, а также планировать все расходы.</a:t>
            </a:r>
            <a:endParaRPr lang="ru-RU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8066204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DDA22E4-FCFA-4037-9274-3A66A49A97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913" y="93525"/>
            <a:ext cx="1786283" cy="1042506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33A27B9-D703-4148-A7A9-A53F6699F61B}"/>
              </a:ext>
            </a:extLst>
          </p:cNvPr>
          <p:cNvSpPr/>
          <p:nvPr/>
        </p:nvSpPr>
        <p:spPr>
          <a:xfrm>
            <a:off x="522514" y="99637"/>
            <a:ext cx="90250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нужна финансовая грамотность </a:t>
            </a:r>
          </a:p>
          <a:p>
            <a:pPr algn="ctr"/>
            <a:r>
              <a:rPr lang="ru-RU" sz="28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человеку?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2274DB0-C6A5-4C34-81D4-BEA6EBFBF87D}"/>
              </a:ext>
            </a:extLst>
          </p:cNvPr>
          <p:cNvSpPr/>
          <p:nvPr/>
        </p:nvSpPr>
        <p:spPr>
          <a:xfrm>
            <a:off x="301793" y="1360503"/>
            <a:ext cx="884220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PT Sans"/>
              </a:rPr>
              <a:t>Финансовая грамотность имеет следующее значение в жизни людей:</a:t>
            </a:r>
            <a:endParaRPr lang="ru-RU" dirty="0">
              <a:solidFill>
                <a:srgbClr val="002060"/>
              </a:solidFill>
              <a:latin typeface="PT Sans"/>
            </a:endParaRPr>
          </a:p>
          <a:p>
            <a:pPr>
              <a:buFont typeface="+mj-lt"/>
              <a:buAutoNum type="arabicPeriod"/>
            </a:pPr>
            <a:r>
              <a:rPr lang="ru-RU" b="1" i="1" dirty="0">
                <a:solidFill>
                  <a:srgbClr val="333333"/>
                </a:solidFill>
                <a:latin typeface="PT Sans"/>
              </a:rPr>
              <a:t>Помогает в поисках источников дохода, отличающихся от работы по найму.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 Конечно, наличие финансовой грамотности не гарантирует получения большого дохода. Однако благодаря этим знаниям появляется понимание того, </a:t>
            </a:r>
            <a:r>
              <a:rPr lang="ru-RU" i="1" u="sng" dirty="0">
                <a:solidFill>
                  <a:srgbClr val="0061B4"/>
                </a:solidFill>
                <a:latin typeface="PT Sans"/>
                <a:hlinkClick r:id="rId4"/>
              </a:rPr>
              <a:t>как зарабатывать деньги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, </a:t>
            </a:r>
            <a:r>
              <a:rPr lang="ru-RU" i="1" dirty="0">
                <a:solidFill>
                  <a:srgbClr val="333333"/>
                </a:solidFill>
                <a:latin typeface="PT Sans"/>
              </a:rPr>
              <a:t>какие варианты заработка являются самыми перспективными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. При условии высокого уровня </a:t>
            </a:r>
            <a:r>
              <a:rPr lang="ru-RU" dirty="0" err="1">
                <a:solidFill>
                  <a:srgbClr val="333333"/>
                </a:solidFill>
                <a:latin typeface="PT Sans"/>
              </a:rPr>
              <a:t>финграмотности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 помимо работы по найму появляется возможность огромного количества способов получения дохода.</a:t>
            </a:r>
          </a:p>
          <a:p>
            <a:pPr>
              <a:buFont typeface="+mj-lt"/>
              <a:buAutoNum type="arabicPeriod"/>
            </a:pPr>
            <a:r>
              <a:rPr lang="ru-RU" b="1" i="1" dirty="0">
                <a:solidFill>
                  <a:srgbClr val="333333"/>
                </a:solidFill>
                <a:latin typeface="PT Sans"/>
              </a:rPr>
              <a:t>У человека появляются не только знания и умения, но и психологическая устойчивость.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 Финансово грамотные люди уверены в собственных силах, так как знают многое из того, о чём другие даже не представляют. Формируется мышление, которое способствует достижению успеха.</a:t>
            </a:r>
          </a:p>
          <a:p>
            <a:pPr>
              <a:buFont typeface="+mj-lt"/>
              <a:buAutoNum type="arabicPeriod"/>
            </a:pPr>
            <a:r>
              <a:rPr lang="ru-RU" b="1" i="1" dirty="0">
                <a:solidFill>
                  <a:srgbClr val="333333"/>
                </a:solidFill>
                <a:latin typeface="PT Sans"/>
              </a:rPr>
              <a:t>В конце концов, финансовая грамотность обеспечивает определённый уровень престижа.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 Человек выгодно выделяется из толпы, создаёт впечатление уверенного в себе гражданина, который знает, как управлять капиталом. Наличие финансовой грамотности в большинстве случаев сопровождается качественными знаниями и в других областях. Такие люди всё время стремятся узнать что-то новое, отследить ситуацию на рынке.</a:t>
            </a:r>
            <a:endParaRPr lang="ru-RU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6663016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DDA22E4-FCFA-4037-9274-3A66A49A97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913" y="93525"/>
            <a:ext cx="1786283" cy="1042506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D6D354AF-01CC-472F-8EDC-D93D3187231E}"/>
              </a:ext>
            </a:extLst>
          </p:cNvPr>
          <p:cNvSpPr/>
          <p:nvPr/>
        </p:nvSpPr>
        <p:spPr>
          <a:xfrm>
            <a:off x="335280" y="1316895"/>
            <a:ext cx="3365863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!!!Получается,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финансовая грамотность выгодна, престижна и достаточно полезна. Если человек научится применять в жизни основные её правила, его жизнь постепенно изменится к лучшему. Он научится двигаться к успеху и будет мотивирован на дальнейшую работу над собой.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B6483DE-867E-4586-B5BC-FD49E5C1983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09394" y="2093216"/>
            <a:ext cx="5224324" cy="34846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4188964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D4200D0E-13F8-4C87-9CF0-B1A307474D49}"/>
              </a:ext>
            </a:extLst>
          </p:cNvPr>
          <p:cNvSpPr/>
          <p:nvPr/>
        </p:nvSpPr>
        <p:spPr>
          <a:xfrm>
            <a:off x="4258492" y="1454327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понятия кредитования. Виды кредитов.</a:t>
            </a:r>
            <a:endParaRPr lang="ru-RU" sz="4800" b="1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71F9D15F-2394-44F5-9B8B-3719C9234CE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6092" y="3880179"/>
            <a:ext cx="3962400" cy="28015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886866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96567" y="415676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CDB86E4-DAAF-4B8C-B3F3-9461E4B08239}"/>
              </a:ext>
            </a:extLst>
          </p:cNvPr>
          <p:cNvSpPr/>
          <p:nvPr/>
        </p:nvSpPr>
        <p:spPr>
          <a:xfrm>
            <a:off x="326978" y="338731"/>
            <a:ext cx="6867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Банковские продукты 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442A2E6-6029-40B7-9592-A5D214B404C9}"/>
              </a:ext>
            </a:extLst>
          </p:cNvPr>
          <p:cNvSpPr/>
          <p:nvPr/>
        </p:nvSpPr>
        <p:spPr>
          <a:xfrm>
            <a:off x="3962400" y="3311671"/>
            <a:ext cx="4720452" cy="3039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2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2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2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2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Сущность кредита состоит в движении капитала. </a:t>
            </a:r>
            <a:r>
              <a:rPr lang="ru-RU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Кредитор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найдя лучшего применения средствам, сдает их в аренду </a:t>
            </a:r>
            <a:r>
              <a:rPr lang="ru-RU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заемщику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 последующим возвратом их с платой за использование в установленный срок.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BD1170F9-6F51-4D69-A0B0-5ADDA1E60F95}"/>
              </a:ext>
            </a:extLst>
          </p:cNvPr>
          <p:cNvSpPr/>
          <p:nvPr/>
        </p:nvSpPr>
        <p:spPr>
          <a:xfrm>
            <a:off x="452846" y="1254033"/>
            <a:ext cx="5129348" cy="24819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ts val="1920"/>
              </a:lnSpc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кредитные отношения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финансовые или товарные сделки между лицами, кредитными организациями и другими субъектами экономических отношений.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A66AB9C-E34D-4AA7-894A-6079600A909C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6978" y="4210753"/>
            <a:ext cx="3347357" cy="22315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9736560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615</Words>
  <Application>Microsoft Office PowerPoint</Application>
  <PresentationFormat>Экран (4:3)</PresentationFormat>
  <Paragraphs>92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Татьяна</cp:lastModifiedBy>
  <cp:revision>29</cp:revision>
  <dcterms:created xsi:type="dcterms:W3CDTF">2013-11-19T05:52:05Z</dcterms:created>
  <dcterms:modified xsi:type="dcterms:W3CDTF">2023-03-01T15:53:41Z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354429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